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60" r:id="rId7"/>
    <p:sldId id="258" r:id="rId8"/>
    <p:sldId id="259" r:id="rId9"/>
    <p:sldId id="261" r:id="rId10"/>
    <p:sldId id="265" r:id="rId11"/>
    <p:sldId id="263" r:id="rId12"/>
    <p:sldId id="264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6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7CE0-C7B3-4E0E-A9D1-E82D545EA4CE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EDF941-D9CC-4095-AC76-A04F4F1249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7CE0-C7B3-4E0E-A9D1-E82D545EA4CE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F941-D9CC-4095-AC76-A04F4F124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7CE0-C7B3-4E0E-A9D1-E82D545EA4CE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F941-D9CC-4095-AC76-A04F4F124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7CE0-C7B3-4E0E-A9D1-E82D545EA4CE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F941-D9CC-4095-AC76-A04F4F124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7CE0-C7B3-4E0E-A9D1-E82D545EA4CE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F941-D9CC-4095-AC76-A04F4F1249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7CE0-C7B3-4E0E-A9D1-E82D545EA4CE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F941-D9CC-4095-AC76-A04F4F1249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7CE0-C7B3-4E0E-A9D1-E82D545EA4CE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F941-D9CC-4095-AC76-A04F4F1249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7CE0-C7B3-4E0E-A9D1-E82D545EA4CE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F941-D9CC-4095-AC76-A04F4F124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7CE0-C7B3-4E0E-A9D1-E82D545EA4CE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F941-D9CC-4095-AC76-A04F4F124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7CE0-C7B3-4E0E-A9D1-E82D545EA4CE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F941-D9CC-4095-AC76-A04F4F124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7CE0-C7B3-4E0E-A9D1-E82D545EA4CE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F941-D9CC-4095-AC76-A04F4F124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9437CE0-C7B3-4E0E-A9D1-E82D545EA4CE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8EDF941-D9CC-4095-AC76-A04F4F1249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rgbClr val="126C68"/>
                </a:solidFill>
                <a:latin typeface="Forte" pitchFamily="66" charset="0"/>
              </a:rPr>
              <a:t>Pourquoi</a:t>
            </a:r>
            <a:r>
              <a:rPr lang="en-US" sz="9600" b="1" dirty="0" smtClean="0">
                <a:solidFill>
                  <a:srgbClr val="126C68"/>
                </a:solidFill>
                <a:latin typeface="Forte" pitchFamily="66" charset="0"/>
              </a:rPr>
              <a:t> </a:t>
            </a:r>
            <a:r>
              <a:rPr lang="en-US" sz="9600" b="1" dirty="0" err="1" smtClean="0">
                <a:solidFill>
                  <a:srgbClr val="126C68"/>
                </a:solidFill>
                <a:latin typeface="Forte" pitchFamily="66" charset="0"/>
              </a:rPr>
              <a:t>étudier</a:t>
            </a:r>
            <a:r>
              <a:rPr lang="en-US" sz="9600" b="1" dirty="0" smtClean="0">
                <a:solidFill>
                  <a:srgbClr val="126C68"/>
                </a:solidFill>
                <a:latin typeface="Forte" pitchFamily="66" charset="0"/>
              </a:rPr>
              <a:t> le </a:t>
            </a:r>
            <a:r>
              <a:rPr lang="en-US" sz="9600" b="1" dirty="0" err="1" smtClean="0">
                <a:solidFill>
                  <a:srgbClr val="126C68"/>
                </a:solidFill>
                <a:latin typeface="Forte" pitchFamily="66" charset="0"/>
              </a:rPr>
              <a:t>français</a:t>
            </a:r>
            <a:r>
              <a:rPr lang="en-US" sz="9600" b="1" dirty="0" smtClean="0">
                <a:solidFill>
                  <a:srgbClr val="126C68"/>
                </a:solidFill>
                <a:latin typeface="Forte" pitchFamily="66" charset="0"/>
              </a:rPr>
              <a:t>?</a:t>
            </a:r>
            <a:endParaRPr lang="en-US" sz="9600" b="1" dirty="0">
              <a:solidFill>
                <a:srgbClr val="126C68"/>
              </a:solidFill>
              <a:latin typeface="Forte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3429000"/>
            <a:ext cx="5348215" cy="301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Cuisine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1547107"/>
            <a:ext cx="2743200" cy="206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88473"/>
            <a:ext cx="3810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33354"/>
            <a:ext cx="4462462" cy="260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89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391400" cy="567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8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9" y="535914"/>
            <a:ext cx="9147199" cy="60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4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The future in America, and everywhere, is </a:t>
            </a:r>
            <a:r>
              <a:rPr lang="en-US" sz="4400" b="1" dirty="0" smtClean="0">
                <a:solidFill>
                  <a:srgbClr val="FF0000"/>
                </a:solidFill>
              </a:rPr>
              <a:t>	</a:t>
            </a:r>
            <a:r>
              <a:rPr lang="en-US" sz="7200" b="1" dirty="0" smtClean="0">
                <a:solidFill>
                  <a:srgbClr val="0070C0"/>
                </a:solidFill>
              </a:rPr>
              <a:t>multilingual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3238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38481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8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24443"/>
            <a:ext cx="18859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6 credits off graduation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Students in the College of Arts &amp; Science who successfully complete the 4</a:t>
            </a:r>
            <a:r>
              <a:rPr lang="en-US" b="1" baseline="30000" dirty="0" smtClean="0"/>
              <a:t>th</a:t>
            </a:r>
            <a:r>
              <a:rPr lang="en-US" b="1" dirty="0" smtClean="0"/>
              <a:t> semester of a language can reduce their upper-division course work by </a:t>
            </a:r>
            <a:r>
              <a:rPr lang="en-US" sz="3600" b="1" dirty="0" smtClean="0">
                <a:solidFill>
                  <a:srgbClr val="C00000"/>
                </a:solidFill>
              </a:rPr>
              <a:t>6</a:t>
            </a:r>
            <a:r>
              <a:rPr lang="en-US" b="1" dirty="0" smtClean="0"/>
              <a:t> credits.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399"/>
            <a:ext cx="45339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2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Studying a second language is correlated with about 2% more in annual income than a monolingual.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72580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4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The act of bilingualism or multilingualism inspires the brain to do better work through improved cognitive ability and to work more efficiently.  Bilinguals are better </a:t>
            </a:r>
            <a:r>
              <a:rPr lang="en-US" b="1" dirty="0" err="1" smtClean="0"/>
              <a:t>multitaskers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81362"/>
            <a:ext cx="2667000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0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" y="609600"/>
            <a:ext cx="9054961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3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Abroad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Thanks to the Carol Raymond fund, the French Program gives thousands of dollars every year to French majors for Study Abroad Programs.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5384"/>
          <a:stretch/>
        </p:blipFill>
        <p:spPr bwMode="auto">
          <a:xfrm>
            <a:off x="152400" y="2949864"/>
            <a:ext cx="576072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3" t="22111" r="21205" b="27889"/>
          <a:stretch/>
        </p:blipFill>
        <p:spPr bwMode="auto">
          <a:xfrm>
            <a:off x="6400800" y="3726181"/>
            <a:ext cx="2286000" cy="148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/>
              <a:t>F</a:t>
            </a:r>
            <a:r>
              <a:rPr lang="en-US" dirty="0" err="1" smtClean="0"/>
              <a:t>rancophonie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French is spoken in over 50 countries, with over 260 million speakers across 5 continents.  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6294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7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France currently has the 5</a:t>
            </a:r>
            <a:r>
              <a:rPr lang="en-US" b="1" baseline="30000" dirty="0" smtClean="0"/>
              <a:t>th</a:t>
            </a:r>
            <a:r>
              <a:rPr lang="en-US" b="1" dirty="0" smtClean="0"/>
              <a:t> largest economy in the world: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40671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12" y="3810000"/>
            <a:ext cx="4509088" cy="300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6" b="25221"/>
          <a:stretch/>
        </p:blipFill>
        <p:spPr bwMode="auto">
          <a:xfrm>
            <a:off x="762000" y="5181599"/>
            <a:ext cx="3511106" cy="130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4557"/>
            <a:ext cx="2486025" cy="165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7" r="14667" b="61010"/>
          <a:stretch/>
        </p:blipFill>
        <p:spPr bwMode="auto">
          <a:xfrm>
            <a:off x="419100" y="4419599"/>
            <a:ext cx="25241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7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2932796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71525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29125"/>
            <a:ext cx="3786187" cy="213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53000"/>
            <a:ext cx="3429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64967"/>
            <a:ext cx="3743325" cy="221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37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601</TotalTime>
  <Words>156</Words>
  <Application>Microsoft Office PowerPoint</Application>
  <PresentationFormat>On-screen Show (4:3)</PresentationFormat>
  <Paragraphs>17</Paragraphs>
  <Slides>13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Executive</vt:lpstr>
      <vt:lpstr>Pourquoi étudier le français?</vt:lpstr>
      <vt:lpstr>Cut 6 credits off graduation requirements</vt:lpstr>
      <vt:lpstr>Earning Power</vt:lpstr>
      <vt:lpstr>Cognitive Benefits</vt:lpstr>
      <vt:lpstr>PowerPoint Presentation</vt:lpstr>
      <vt:lpstr>Study Abroad</vt:lpstr>
      <vt:lpstr>La Francophonie</vt:lpstr>
      <vt:lpstr>Jobs</vt:lpstr>
      <vt:lpstr>Culture</vt:lpstr>
      <vt:lpstr>Cuisine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Marina</cp:lastModifiedBy>
  <cp:revision>20</cp:revision>
  <dcterms:created xsi:type="dcterms:W3CDTF">2019-03-22T20:11:30Z</dcterms:created>
  <dcterms:modified xsi:type="dcterms:W3CDTF">2019-04-05T17:06:00Z</dcterms:modified>
</cp:coreProperties>
</file>